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2" r:id="rId3"/>
    <p:sldId id="276" r:id="rId4"/>
    <p:sldId id="271" r:id="rId5"/>
    <p:sldId id="291" r:id="rId6"/>
    <p:sldId id="258" r:id="rId7"/>
    <p:sldId id="279" r:id="rId8"/>
    <p:sldId id="286" r:id="rId9"/>
    <p:sldId id="289" r:id="rId10"/>
    <p:sldId id="287" r:id="rId11"/>
    <p:sldId id="288" r:id="rId12"/>
    <p:sldId id="275" r:id="rId13"/>
    <p:sldId id="290" r:id="rId14"/>
    <p:sldId id="28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ons.com/about/company/" TargetMode="External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ons.com/about/company/" TargetMode="External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129BC-073C-4361-B11A-8ACF4554402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84D718-AB45-4D3C-B890-AF383C8879C4}">
      <dgm:prSet custT="1"/>
      <dgm:spPr/>
      <dgm:t>
        <a:bodyPr/>
        <a:lstStyle/>
        <a:p>
          <a:r>
            <a:rPr lang="en-US" sz="2800" dirty="0"/>
            <a:t>Make no assumptions about nuanced integrity when using open source statistical packages…</a:t>
          </a:r>
        </a:p>
      </dgm:t>
    </dgm:pt>
    <dgm:pt modelId="{2CFFAF0A-E2B6-45DE-96A6-CA79FD0553EA}" type="parTrans" cxnId="{B32EB5FA-5A7C-40D5-BBAE-C92880654870}">
      <dgm:prSet/>
      <dgm:spPr/>
      <dgm:t>
        <a:bodyPr/>
        <a:lstStyle/>
        <a:p>
          <a:endParaRPr lang="en-US"/>
        </a:p>
      </dgm:t>
    </dgm:pt>
    <dgm:pt modelId="{B699375B-1AA3-43B9-9D1F-05ABACC1F84B}" type="sibTrans" cxnId="{B32EB5FA-5A7C-40D5-BBAE-C92880654870}">
      <dgm:prSet/>
      <dgm:spPr/>
      <dgm:t>
        <a:bodyPr/>
        <a:lstStyle/>
        <a:p>
          <a:endParaRPr lang="en-US"/>
        </a:p>
      </dgm:t>
    </dgm:pt>
    <dgm:pt modelId="{0CA6A797-E904-4070-BF35-8033CF7CBC8F}" type="pres">
      <dgm:prSet presAssocID="{BEB129BC-073C-4361-B11A-8ACF45544026}" presName="diagram" presStyleCnt="0">
        <dgm:presLayoutVars>
          <dgm:dir/>
          <dgm:animLvl val="lvl"/>
          <dgm:resizeHandles val="exact"/>
        </dgm:presLayoutVars>
      </dgm:prSet>
      <dgm:spPr/>
    </dgm:pt>
    <dgm:pt modelId="{F983D62F-0A0D-4EF4-95BE-BD93F328863D}" type="pres">
      <dgm:prSet presAssocID="{F584D718-AB45-4D3C-B890-AF383C8879C4}" presName="compNode" presStyleCnt="0"/>
      <dgm:spPr/>
    </dgm:pt>
    <dgm:pt modelId="{84682500-61B2-4FCD-AFA9-A1A63D6B4E11}" type="pres">
      <dgm:prSet presAssocID="{F584D718-AB45-4D3C-B890-AF383C8879C4}" presName="childRect" presStyleLbl="bgAcc1" presStyleIdx="0" presStyleCnt="1">
        <dgm:presLayoutVars>
          <dgm:bulletEnabled val="1"/>
        </dgm:presLayoutVars>
      </dgm:prSet>
      <dgm:spPr/>
    </dgm:pt>
    <dgm:pt modelId="{2BB9B62A-9A23-41CE-81C1-B58AE3A18E4D}" type="pres">
      <dgm:prSet presAssocID="{F584D718-AB45-4D3C-B890-AF383C8879C4}" presName="parentText" presStyleLbl="node1" presStyleIdx="0" presStyleCnt="0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9541BA68-A00B-481A-AF24-FC50450F1FB8}" type="pres">
      <dgm:prSet presAssocID="{F584D718-AB45-4D3C-B890-AF383C8879C4}" presName="parentRect" presStyleLbl="alignNode1" presStyleIdx="0" presStyleCnt="1" custScaleX="184348" custScaleY="565146" custLinFactNeighborY="-2218"/>
      <dgm:spPr>
        <a:prstGeom prst="roundRect">
          <a:avLst/>
        </a:prstGeom>
      </dgm:spPr>
    </dgm:pt>
    <dgm:pt modelId="{E7F227CE-30E9-479B-A094-A47F47BF0DAC}" type="pres">
      <dgm:prSet presAssocID="{F584D718-AB45-4D3C-B890-AF383C8879C4}" presName="adorn" presStyleLbl="fgAccFollow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</dgm:ptLst>
  <dgm:cxnLst>
    <dgm:cxn modelId="{B502BB0F-6505-42CD-A87D-00E4585DE138}" type="presOf" srcId="{F584D718-AB45-4D3C-B890-AF383C8879C4}" destId="{2BB9B62A-9A23-41CE-81C1-B58AE3A18E4D}" srcOrd="0" destOrd="0" presId="urn:microsoft.com/office/officeart/2005/8/layout/bList2"/>
    <dgm:cxn modelId="{D3693610-6384-41BB-8D1B-259498424836}" type="presOf" srcId="{BEB129BC-073C-4361-B11A-8ACF45544026}" destId="{0CA6A797-E904-4070-BF35-8033CF7CBC8F}" srcOrd="0" destOrd="0" presId="urn:microsoft.com/office/officeart/2005/8/layout/bList2"/>
    <dgm:cxn modelId="{FA2AFFE0-D363-466E-AA6F-13BC1B655D4B}" type="presOf" srcId="{F584D718-AB45-4D3C-B890-AF383C8879C4}" destId="{9541BA68-A00B-481A-AF24-FC50450F1FB8}" srcOrd="1" destOrd="0" presId="urn:microsoft.com/office/officeart/2005/8/layout/bList2"/>
    <dgm:cxn modelId="{B32EB5FA-5A7C-40D5-BBAE-C92880654870}" srcId="{BEB129BC-073C-4361-B11A-8ACF45544026}" destId="{F584D718-AB45-4D3C-B890-AF383C8879C4}" srcOrd="0" destOrd="0" parTransId="{2CFFAF0A-E2B6-45DE-96A6-CA79FD0553EA}" sibTransId="{B699375B-1AA3-43B9-9D1F-05ABACC1F84B}"/>
    <dgm:cxn modelId="{84ADF82D-E41E-43D8-B0C9-CF6514208FBD}" type="presParOf" srcId="{0CA6A797-E904-4070-BF35-8033CF7CBC8F}" destId="{F983D62F-0A0D-4EF4-95BE-BD93F328863D}" srcOrd="0" destOrd="0" presId="urn:microsoft.com/office/officeart/2005/8/layout/bList2"/>
    <dgm:cxn modelId="{61A96B32-E1C1-4D3D-939F-9E66118AF49A}" type="presParOf" srcId="{F983D62F-0A0D-4EF4-95BE-BD93F328863D}" destId="{84682500-61B2-4FCD-AFA9-A1A63D6B4E11}" srcOrd="0" destOrd="0" presId="urn:microsoft.com/office/officeart/2005/8/layout/bList2"/>
    <dgm:cxn modelId="{5F57A627-53B2-4804-9F75-A1C7B23E9D5E}" type="presParOf" srcId="{F983D62F-0A0D-4EF4-95BE-BD93F328863D}" destId="{2BB9B62A-9A23-41CE-81C1-B58AE3A18E4D}" srcOrd="1" destOrd="0" presId="urn:microsoft.com/office/officeart/2005/8/layout/bList2"/>
    <dgm:cxn modelId="{755C5BAD-7FEE-4BBB-88B5-84BA378B75BC}" type="presParOf" srcId="{F983D62F-0A0D-4EF4-95BE-BD93F328863D}" destId="{9541BA68-A00B-481A-AF24-FC50450F1FB8}" srcOrd="2" destOrd="0" presId="urn:microsoft.com/office/officeart/2005/8/layout/bList2"/>
    <dgm:cxn modelId="{6D877F18-ECCF-4404-AD67-F2E341C579A5}" type="presParOf" srcId="{F983D62F-0A0D-4EF4-95BE-BD93F328863D}" destId="{E7F227CE-30E9-479B-A094-A47F47BF0DA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82500-61B2-4FCD-AFA9-A1A63D6B4E11}">
      <dsp:nvSpPr>
        <dsp:cNvPr id="0" name=""/>
        <dsp:cNvSpPr/>
      </dsp:nvSpPr>
      <dsp:spPr>
        <a:xfrm>
          <a:off x="1182966" y="2172"/>
          <a:ext cx="2266219" cy="16916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1BA68-A00B-481A-AF24-FC50450F1FB8}">
      <dsp:nvSpPr>
        <dsp:cNvPr id="0" name=""/>
        <dsp:cNvSpPr/>
      </dsp:nvSpPr>
      <dsp:spPr>
        <a:xfrm>
          <a:off x="227211" y="0"/>
          <a:ext cx="4177730" cy="4111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Make no assumptions about nuanced integrity when using open source statistical packages…</a:t>
          </a:r>
        </a:p>
      </dsp:txBody>
      <dsp:txXfrm>
        <a:off x="370831" y="143620"/>
        <a:ext cx="2654823" cy="3823771"/>
      </dsp:txXfrm>
    </dsp:sp>
    <dsp:sp modelId="{E7F227CE-30E9-479B-A094-A47F47BF0DAC}">
      <dsp:nvSpPr>
        <dsp:cNvPr id="0" name=""/>
        <dsp:cNvSpPr/>
      </dsp:nvSpPr>
      <dsp:spPr>
        <a:xfrm>
          <a:off x="2843003" y="1809402"/>
          <a:ext cx="793176" cy="7931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554" y="1744059"/>
            <a:ext cx="9815945" cy="78483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5000" b="1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555" y="2620963"/>
            <a:ext cx="981594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604858" y="5481832"/>
            <a:ext cx="2165299" cy="977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39070" y="5518509"/>
            <a:ext cx="1896873" cy="9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9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7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0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71945" y="2576835"/>
            <a:ext cx="9948430" cy="784830"/>
          </a:xfrm>
        </p:spPr>
        <p:txBody>
          <a:bodyPr wrap="square" anchor="ctr" anchorCtr="0">
            <a:spAutoFit/>
          </a:bodyPr>
          <a:lstStyle>
            <a:lvl1pPr algn="l"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7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1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8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810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10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81061"/>
            <a:ext cx="1554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C9A0-02D8-9B42-9D52-09ECB300D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732441"/>
            <a:ext cx="8314267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314267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387584" y="6137453"/>
            <a:ext cx="1280160" cy="314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363503" y="5978160"/>
            <a:ext cx="1328321" cy="63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7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roxima Nova" charset="0"/>
          <a:ea typeface="Proxima Nova" charset="0"/>
          <a:cs typeface="Proxima Nov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_o2S3oJnYQ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businessintelligence@ucdavis.edu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hyperlink" Target="https://arstechnica.com/information-technology/2019/10/chemists-discover-cross-platform-python-scripts-not-so-cross-platform/" TargetMode="Externa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AA51-C1E3-44C2-91E5-A3B65DBDB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4236"/>
            <a:ext cx="10787743" cy="1089529"/>
          </a:xfrm>
        </p:spPr>
        <p:txBody>
          <a:bodyPr/>
          <a:lstStyle/>
          <a:p>
            <a:r>
              <a:rPr lang="en-US" sz="4400" dirty="0"/>
              <a:t>Welcome to Data and Donuts</a:t>
            </a:r>
            <a:br>
              <a:rPr lang="en-US" dirty="0"/>
            </a:br>
            <a:r>
              <a:rPr lang="en-US" sz="2800" i="1" dirty="0"/>
              <a:t>Transitioning to Tableau - Budget and Financial 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BB162-2B54-4156-A865-6C9F3B60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787E06-51BE-4FF2-97B3-D03944500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296" y="3559220"/>
            <a:ext cx="3059758" cy="2098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B61DCB-91D9-478A-B05F-7E0803DD5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006" y="1361419"/>
            <a:ext cx="4027495" cy="2985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9C81C2-CFD1-429C-8B80-B2BD0BF63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54" y="1421001"/>
            <a:ext cx="3002463" cy="1957811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AA34B71A-962E-4D0E-8590-A1255780C232}"/>
              </a:ext>
            </a:extLst>
          </p:cNvPr>
          <p:cNvSpPr/>
          <p:nvPr/>
        </p:nvSpPr>
        <p:spPr>
          <a:xfrm rot="5400000">
            <a:off x="3837578" y="2166090"/>
            <a:ext cx="1191376" cy="1234072"/>
          </a:xfrm>
          <a:prstGeom prst="bentArrow">
            <a:avLst>
              <a:gd name="adj1" fmla="val 23413"/>
              <a:gd name="adj2" fmla="val 24206"/>
              <a:gd name="adj3" fmla="val 32937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0EB96E3B-9DF0-4CC7-8E6A-97ABAFDF229F}"/>
              </a:ext>
            </a:extLst>
          </p:cNvPr>
          <p:cNvSpPr/>
          <p:nvPr/>
        </p:nvSpPr>
        <p:spPr>
          <a:xfrm>
            <a:off x="5907629" y="2187436"/>
            <a:ext cx="1234071" cy="1191376"/>
          </a:xfrm>
          <a:prstGeom prst="bentArrow">
            <a:avLst>
              <a:gd name="adj1" fmla="val 23413"/>
              <a:gd name="adj2" fmla="val 24206"/>
              <a:gd name="adj3" fmla="val 32937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7351B-D7AA-4A14-9FAC-E4E64011556A}"/>
              </a:ext>
            </a:extLst>
          </p:cNvPr>
          <p:cNvSpPr txBox="1"/>
          <p:nvPr/>
        </p:nvSpPr>
        <p:spPr>
          <a:xfrm>
            <a:off x="607460" y="1454448"/>
            <a:ext cx="3002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Source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996A0F-5C48-49E6-8E05-42691B4694F8}"/>
              </a:ext>
            </a:extLst>
          </p:cNvPr>
          <p:cNvSpPr txBox="1"/>
          <p:nvPr/>
        </p:nvSpPr>
        <p:spPr>
          <a:xfrm>
            <a:off x="4228066" y="3681954"/>
            <a:ext cx="3377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Preparation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7736F-EF5A-40DB-969C-8EBF94EE2791}"/>
              </a:ext>
            </a:extLst>
          </p:cNvPr>
          <p:cNvSpPr txBox="1"/>
          <p:nvPr/>
        </p:nvSpPr>
        <p:spPr>
          <a:xfrm>
            <a:off x="7808169" y="1387663"/>
            <a:ext cx="3107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Visualization</a:t>
            </a:r>
          </a:p>
        </p:txBody>
      </p:sp>
    </p:spTree>
    <p:extLst>
      <p:ext uri="{BB962C8B-B14F-4D97-AF65-F5344CB8AC3E}">
        <p14:creationId xmlns:p14="http://schemas.microsoft.com/office/powerpoint/2010/main" val="53183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B55C-2FF8-41F6-971B-3BA07A7A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4725"/>
            <a:ext cx="10515600" cy="2308324"/>
          </a:xfrm>
        </p:spPr>
        <p:txBody>
          <a:bodyPr/>
          <a:lstStyle/>
          <a:p>
            <a:pPr algn="ctr"/>
            <a:r>
              <a:rPr lang="en-US" sz="8000" b="1" dirty="0">
                <a:hlinkClick r:id="rId2"/>
              </a:rPr>
              <a:t>Tableau Prep</a:t>
            </a:r>
            <a:r>
              <a:rPr lang="en-US" sz="8000" b="1" dirty="0"/>
              <a:t> Training</a:t>
            </a:r>
            <a:br>
              <a:rPr lang="en-US" sz="8000" b="1" dirty="0"/>
            </a:br>
            <a:r>
              <a:rPr lang="en-US" sz="8000" b="1" dirty="0"/>
              <a:t>Who’s interested?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6BDAD-6053-4220-A1F3-C15387FC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FB09-F514-4CEA-9313-6F15FF6C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745"/>
            <a:ext cx="11126002" cy="1754326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</a:rPr>
              <a:t>BYOD (Bring Your Own… Dashboards? Data? Donuts?)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E398-CE7C-4825-AF0F-90023733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8130"/>
            <a:ext cx="10515600" cy="343068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i="1" dirty="0"/>
              <a:t>Tableau Office Hours Pilot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400" dirty="0"/>
              <a:t>December 12</a:t>
            </a:r>
            <a:r>
              <a:rPr lang="en-US" sz="4400" baseline="30000" dirty="0"/>
              <a:t>th</a:t>
            </a:r>
            <a:r>
              <a:rPr lang="en-US" sz="4400" dirty="0"/>
              <a:t> </a:t>
            </a:r>
          </a:p>
          <a:p>
            <a:pPr marL="0" indent="0" algn="ctr">
              <a:buNone/>
            </a:pPr>
            <a:r>
              <a:rPr lang="en-US" sz="4400" dirty="0"/>
              <a:t>9:30 to 11:30 </a:t>
            </a:r>
          </a:p>
          <a:p>
            <a:pPr marL="0" indent="0" algn="ctr">
              <a:buNone/>
            </a:pPr>
            <a:r>
              <a:rPr lang="en-US" sz="4400" dirty="0"/>
              <a:t>Mrak 203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FBF13-F8E7-4D95-9D8C-1AB63D8F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4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C528-8903-45D9-B43A-A87FE8BA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80" y="272092"/>
            <a:ext cx="10515600" cy="701731"/>
          </a:xfrm>
        </p:spPr>
        <p:txBody>
          <a:bodyPr/>
          <a:lstStyle/>
          <a:p>
            <a:r>
              <a:rPr lang="en-US" sz="4400" b="1" dirty="0" err="1"/>
              <a:t>AggieData</a:t>
            </a:r>
            <a:r>
              <a:rPr lang="en-US" sz="4400" b="1" dirty="0"/>
              <a:t> is Live! Check it out!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395AB-F1A9-4B2D-B1FC-416A92CB5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0403"/>
            <a:ext cx="9802091" cy="8853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New Content! The Budget Context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Financial 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2C90E-1C95-4F51-BB48-2B34C3A9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3699B-9C11-49A6-A87D-CE69A8D10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840" y="1071427"/>
            <a:ext cx="51372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B99D-6C88-498C-8B23-0D18DA02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0" y="335103"/>
            <a:ext cx="6014190" cy="701731"/>
          </a:xfrm>
        </p:spPr>
        <p:txBody>
          <a:bodyPr/>
          <a:lstStyle/>
          <a:p>
            <a:r>
              <a:rPr lang="en-US" sz="4400" b="1" u="sng" dirty="0"/>
              <a:t>Today’s Presentations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7294F-F98F-474C-9C2A-C63BCABA4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012" y="1257419"/>
            <a:ext cx="7823464" cy="3430683"/>
          </a:xfrm>
        </p:spPr>
        <p:txBody>
          <a:bodyPr/>
          <a:lstStyle/>
          <a:p>
            <a:r>
              <a:rPr lang="en-US" sz="2000" b="1" dirty="0"/>
              <a:t>Nick Barbulesco – Business Intelligence</a:t>
            </a:r>
            <a:br>
              <a:rPr lang="en-US" sz="2000" b="1" dirty="0"/>
            </a:br>
            <a:r>
              <a:rPr lang="en-US" dirty="0"/>
              <a:t>Quick updates from the Business Intelligence Office</a:t>
            </a:r>
          </a:p>
          <a:p>
            <a:r>
              <a:rPr lang="en-US" sz="2000" b="1" dirty="0"/>
              <a:t>Max Monastyrskyy</a:t>
            </a:r>
            <a:br>
              <a:rPr lang="en-US" sz="2400" b="1" dirty="0"/>
            </a:br>
            <a:r>
              <a:rPr lang="en-US" dirty="0"/>
              <a:t>Mutually Exclusive Filter Handling in Tableau</a:t>
            </a:r>
          </a:p>
          <a:p>
            <a:r>
              <a:rPr lang="en-US" sz="2000" b="1" dirty="0"/>
              <a:t>Brendan Livingston</a:t>
            </a:r>
            <a:br>
              <a:rPr lang="en-US" sz="2000" b="1" dirty="0"/>
            </a:br>
            <a:r>
              <a:rPr lang="en-US" dirty="0"/>
              <a:t>Using parameters to explore your data in Tableau</a:t>
            </a:r>
          </a:p>
          <a:p>
            <a:r>
              <a:rPr lang="en-US" sz="2000" b="1" dirty="0"/>
              <a:t>Sarah Mangum, Adrina Gabriel, Tiffany Wright</a:t>
            </a:r>
            <a:br>
              <a:rPr lang="en-US" sz="2400" b="1" dirty="0"/>
            </a:br>
            <a:r>
              <a:rPr lang="en-US" dirty="0"/>
              <a:t>Budget and Institutional Analysis’ Budget Context - the journey from paper planning documentation and reports to Tableau dashboards in </a:t>
            </a:r>
            <a:r>
              <a:rPr lang="en-US" dirty="0" err="1"/>
              <a:t>AggieData</a:t>
            </a:r>
            <a:endParaRPr lang="en-US" dirty="0"/>
          </a:p>
          <a:p>
            <a:r>
              <a:rPr lang="en-US" sz="2000" b="1" dirty="0"/>
              <a:t>Joyce Cleaver</a:t>
            </a:r>
            <a:br>
              <a:rPr lang="en-US" sz="2000" b="1" dirty="0"/>
            </a:br>
            <a:r>
              <a:rPr lang="en-US" dirty="0"/>
              <a:t>Financial Aid’s journey to Tableau Dashboards for official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8C672-DBDA-404C-8F33-F1CD29A6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1704-7BA5-4ADB-BE14-29E63FF7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</p:spPr>
        <p:txBody>
          <a:bodyPr/>
          <a:lstStyle/>
          <a:p>
            <a:r>
              <a:rPr lang="en-US" dirty="0"/>
              <a:t>Thank you! Stay in touch!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3F44C-6620-4BF2-AE2C-E36083B8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5784B6-D76D-430A-A5FD-83E727DA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9558" y="2257397"/>
            <a:ext cx="8452884" cy="2343206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hlinkClick r:id="rId2"/>
              </a:rPr>
              <a:t>businessintelligence@ucdavis.edu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Stop by the 375 Mrak Hall</a:t>
            </a:r>
          </a:p>
          <a:p>
            <a:pPr marL="0" indent="0" algn="ctr">
              <a:buNone/>
            </a:pPr>
            <a:r>
              <a:rPr lang="en-US" sz="3600" dirty="0"/>
              <a:t>Slack Channel: #</a:t>
            </a:r>
            <a:r>
              <a:rPr lang="en-US" sz="3600" dirty="0" err="1"/>
              <a:t>dataanddonuts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585CD-47BC-4DC7-B081-854D7AEF0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122" y="3429000"/>
            <a:ext cx="692850" cy="6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6E5E-E02B-492E-B0B3-14E112EC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854"/>
            <a:ext cx="10515600" cy="701731"/>
          </a:xfrm>
        </p:spPr>
        <p:txBody>
          <a:bodyPr/>
          <a:lstStyle/>
          <a:p>
            <a:r>
              <a:rPr lang="en-US" sz="4400" b="1" dirty="0"/>
              <a:t>A Sample of BI Partner Projects…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42F7C-C68C-4B56-97F8-F36E3E159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63" y="1136684"/>
            <a:ext cx="10515600" cy="4608441"/>
          </a:xfrm>
        </p:spPr>
        <p:txBody>
          <a:bodyPr/>
          <a:lstStyle/>
          <a:p>
            <a:r>
              <a:rPr lang="en-US" dirty="0"/>
              <a:t>College of Engineering*</a:t>
            </a:r>
          </a:p>
          <a:p>
            <a:r>
              <a:rPr lang="en-US" dirty="0"/>
              <a:t>Campus Budget Office*</a:t>
            </a:r>
          </a:p>
          <a:p>
            <a:r>
              <a:rPr lang="en-US" dirty="0"/>
              <a:t>Enrollment Management and Financial Aid* </a:t>
            </a:r>
          </a:p>
          <a:p>
            <a:r>
              <a:rPr lang="en-US" dirty="0"/>
              <a:t>Information and Educational Technology</a:t>
            </a:r>
          </a:p>
          <a:p>
            <a:r>
              <a:rPr lang="en-US" dirty="0"/>
              <a:t>Mondavi Center</a:t>
            </a:r>
          </a:p>
          <a:p>
            <a:r>
              <a:rPr lang="en-US" dirty="0"/>
              <a:t>Safety Services*</a:t>
            </a:r>
          </a:p>
          <a:p>
            <a:r>
              <a:rPr lang="en-US" dirty="0"/>
              <a:t>Office of Research*</a:t>
            </a:r>
          </a:p>
          <a:p>
            <a:r>
              <a:rPr lang="en-US" dirty="0"/>
              <a:t>Institutional Analysis*</a:t>
            </a:r>
          </a:p>
          <a:p>
            <a:r>
              <a:rPr lang="en-US" dirty="0"/>
              <a:t>Supply Chain Management (</a:t>
            </a:r>
            <a:r>
              <a:rPr lang="en-US" dirty="0" err="1"/>
              <a:t>AggieBuy</a:t>
            </a:r>
            <a:r>
              <a:rPr lang="en-US" dirty="0"/>
              <a:t> / </a:t>
            </a:r>
            <a:r>
              <a:rPr lang="en-US" dirty="0" err="1"/>
              <a:t>AggieTravel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C4962-2C51-43B2-B499-B034BAB6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C8B75-FE07-4819-B0E6-0479BCA9F29D}"/>
              </a:ext>
            </a:extLst>
          </p:cNvPr>
          <p:cNvSpPr txBox="1"/>
          <p:nvPr/>
        </p:nvSpPr>
        <p:spPr>
          <a:xfrm>
            <a:off x="6980532" y="5715931"/>
            <a:ext cx="271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*dashboards in </a:t>
            </a:r>
            <a:r>
              <a:rPr lang="en-US" dirty="0" err="1"/>
              <a:t>AggieDash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0CF01-234F-47C3-8758-D6068A803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54" y="814988"/>
            <a:ext cx="9815945" cy="1089529"/>
          </a:xfrm>
        </p:spPr>
        <p:txBody>
          <a:bodyPr/>
          <a:lstStyle/>
          <a:p>
            <a:r>
              <a:rPr lang="en-US" sz="7200" dirty="0"/>
              <a:t>Data and Donuts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3E36B-C950-4C1F-AD5C-F3A19148B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7774" y="4125122"/>
            <a:ext cx="3548939" cy="719171"/>
          </a:xfrm>
        </p:spPr>
        <p:txBody>
          <a:bodyPr/>
          <a:lstStyle/>
          <a:p>
            <a:r>
              <a:rPr lang="en-US" sz="1800" dirty="0"/>
              <a:t>3119 International Center</a:t>
            </a:r>
          </a:p>
          <a:p>
            <a:r>
              <a:rPr lang="en-US" sz="1800" dirty="0"/>
              <a:t>October 28, 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7389B2-FC28-4397-88DE-96DA9CAEBF97}"/>
              </a:ext>
            </a:extLst>
          </p:cNvPr>
          <p:cNvSpPr/>
          <p:nvPr/>
        </p:nvSpPr>
        <p:spPr>
          <a:xfrm>
            <a:off x="1534632" y="2196255"/>
            <a:ext cx="9122735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forum for data enthusiasts to meet up, share analytical techniques and institutional knowledge, discover collaboration opportunities and present data achievements and campus data projects.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donuts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70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45462-EAF1-4100-BD52-1A3E52C3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</p:spPr>
        <p:txBody>
          <a:bodyPr/>
          <a:lstStyle/>
          <a:p>
            <a:r>
              <a:rPr lang="en-US" sz="4400" b="1" dirty="0"/>
              <a:t>Welcome to Data and Donuts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7575-2F09-4186-8291-5BE7A149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91643"/>
          </a:xfrm>
        </p:spPr>
        <p:txBody>
          <a:bodyPr/>
          <a:lstStyle/>
          <a:p>
            <a:r>
              <a:rPr lang="en-US" dirty="0"/>
              <a:t>Thank </a:t>
            </a:r>
            <a:r>
              <a:rPr lang="en-US" b="1" i="1" dirty="0"/>
              <a:t>you</a:t>
            </a:r>
            <a:r>
              <a:rPr lang="en-US" dirty="0"/>
              <a:t> for joining us!</a:t>
            </a:r>
          </a:p>
          <a:p>
            <a:r>
              <a:rPr lang="en-US" dirty="0"/>
              <a:t>Thank you also to Karen Beardsley and Global Affairs for hosting us in this lovely setting.</a:t>
            </a:r>
          </a:p>
          <a:p>
            <a:r>
              <a:rPr lang="en-US" dirty="0"/>
              <a:t>We hope you get the chance to meet some folks from data subject areas that are unfamiliar to you and learn about the questions they are trying to answer with data!</a:t>
            </a:r>
          </a:p>
          <a:p>
            <a:r>
              <a:rPr lang="en-US" dirty="0"/>
              <a:t>Perhaps you’ll even discover a new collaboration opportunity!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6ED30-F32C-46BC-80B9-08245E1C9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B99D-6C88-498C-8B23-0D18DA02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0" y="335103"/>
            <a:ext cx="6014190" cy="701731"/>
          </a:xfrm>
        </p:spPr>
        <p:txBody>
          <a:bodyPr/>
          <a:lstStyle/>
          <a:p>
            <a:r>
              <a:rPr lang="en-US" sz="4400" b="1" u="sng" dirty="0"/>
              <a:t>Today’s Presentations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7294F-F98F-474C-9C2A-C63BCABA4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0012" y="1257419"/>
            <a:ext cx="7823464" cy="3430683"/>
          </a:xfrm>
        </p:spPr>
        <p:txBody>
          <a:bodyPr/>
          <a:lstStyle/>
          <a:p>
            <a:r>
              <a:rPr lang="en-US" sz="2000" b="1" dirty="0"/>
              <a:t>Nick Barbulesco – Business Intelligence</a:t>
            </a:r>
            <a:br>
              <a:rPr lang="en-US" sz="2000" b="1" dirty="0"/>
            </a:br>
            <a:r>
              <a:rPr lang="en-US" dirty="0"/>
              <a:t>Quick updates from the Business Intelligence Office</a:t>
            </a:r>
          </a:p>
          <a:p>
            <a:r>
              <a:rPr lang="en-US" sz="2000" b="1" dirty="0"/>
              <a:t>Max Monastyrskyy</a:t>
            </a:r>
            <a:br>
              <a:rPr lang="en-US" sz="2400" b="1" dirty="0"/>
            </a:br>
            <a:r>
              <a:rPr lang="en-US" dirty="0"/>
              <a:t>Mutually Exclusive Filter Handling in Tableau</a:t>
            </a:r>
          </a:p>
          <a:p>
            <a:r>
              <a:rPr lang="en-US" sz="2000" b="1" dirty="0"/>
              <a:t>Brendan Livingston</a:t>
            </a:r>
            <a:br>
              <a:rPr lang="en-US" sz="2000" b="1" dirty="0"/>
            </a:br>
            <a:r>
              <a:rPr lang="en-US" dirty="0"/>
              <a:t>Using parameters to explore your data in Tableau</a:t>
            </a:r>
          </a:p>
          <a:p>
            <a:r>
              <a:rPr lang="en-US" sz="2000" b="1" dirty="0"/>
              <a:t>Sarah Mangum, Adrina Gabriel, Tiffany Wright</a:t>
            </a:r>
            <a:br>
              <a:rPr lang="en-US" sz="2400" b="1" dirty="0"/>
            </a:br>
            <a:r>
              <a:rPr lang="en-US" dirty="0"/>
              <a:t>Budget and Institutional Analysis’ Budget Context - the journey from paper planning documentation and reports to Tableau dashboards in </a:t>
            </a:r>
            <a:r>
              <a:rPr lang="en-US" dirty="0" err="1"/>
              <a:t>AggieData</a:t>
            </a:r>
            <a:endParaRPr lang="en-US" dirty="0"/>
          </a:p>
          <a:p>
            <a:r>
              <a:rPr lang="en-US" sz="2000" b="1" dirty="0"/>
              <a:t>Joyce Cleaver</a:t>
            </a:r>
            <a:br>
              <a:rPr lang="en-US" sz="2000" b="1" dirty="0"/>
            </a:br>
            <a:r>
              <a:rPr lang="en-US" dirty="0"/>
              <a:t>Financial Aid’s journey to Tableau Dashboards for official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8C672-DBDA-404C-8F33-F1CD29A6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15F7-5A6A-4704-A6F8-7F8EDBEAE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92" y="-322116"/>
            <a:ext cx="5082711" cy="1311128"/>
          </a:xfrm>
        </p:spPr>
        <p:txBody>
          <a:bodyPr/>
          <a:lstStyle/>
          <a:p>
            <a:r>
              <a:rPr lang="en-US" sz="4400" b="1" dirty="0"/>
              <a:t>Cool Data Stuff…</a:t>
            </a:r>
          </a:p>
        </p:txBody>
      </p:sp>
      <p:pic>
        <p:nvPicPr>
          <p:cNvPr id="6" name="Content Placeholder 5">
            <a:hlinkClick r:id="rId2"/>
            <a:extLst>
              <a:ext uri="{FF2B5EF4-FFF2-40B4-BE49-F238E27FC236}">
                <a16:creationId xmlns:a16="http://schemas.microsoft.com/office/drawing/2014/main" id="{BD1443B1-9CB3-4CFE-B34C-37D1312AA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70912" y="69610"/>
            <a:ext cx="4356295" cy="599310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D5DA3E6-B75D-4084-8C95-2CE1FF354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854115"/>
              </p:ext>
            </p:extLst>
          </p:nvPr>
        </p:nvGraphicFramePr>
        <p:xfrm>
          <a:off x="633045" y="1322364"/>
          <a:ext cx="4632153" cy="411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DDA41-2A4D-4B8C-BB22-04901DA29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1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554" y="1834160"/>
            <a:ext cx="9815945" cy="923330"/>
          </a:xfrm>
        </p:spPr>
        <p:txBody>
          <a:bodyPr/>
          <a:lstStyle/>
          <a:p>
            <a:r>
              <a:rPr lang="en-US" sz="6000" i="1" dirty="0"/>
              <a:t>Quick Updates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554" y="3428785"/>
            <a:ext cx="7984735" cy="424732"/>
          </a:xfrm>
        </p:spPr>
        <p:txBody>
          <a:bodyPr/>
          <a:lstStyle/>
          <a:p>
            <a:pPr algn="just"/>
            <a:r>
              <a:rPr lang="en-US" sz="2400" dirty="0"/>
              <a:t>Business Intelligence Program Update – October 2019</a:t>
            </a:r>
          </a:p>
        </p:txBody>
      </p:sp>
    </p:spTree>
    <p:extLst>
      <p:ext uri="{BB962C8B-B14F-4D97-AF65-F5344CB8AC3E}">
        <p14:creationId xmlns:p14="http://schemas.microsoft.com/office/powerpoint/2010/main" val="37761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6BBD7-D96D-475E-BB6D-B2EF7E82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4" y="732441"/>
            <a:ext cx="9767596" cy="590931"/>
          </a:xfrm>
        </p:spPr>
        <p:txBody>
          <a:bodyPr/>
          <a:lstStyle/>
          <a:p>
            <a:r>
              <a:rPr lang="en-US" dirty="0"/>
              <a:t>Slack Channels – let us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EFC3-735A-42A2-BCF5-A0AEFBC72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412" y="1471049"/>
            <a:ext cx="2931367" cy="4801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#</a:t>
            </a:r>
            <a:r>
              <a:rPr lang="en-US" dirty="0" err="1"/>
              <a:t>DataAndDonuts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773E2-B5BC-492C-B91E-CD81E658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C88884-25CF-4998-A32A-F66184D200D3}"/>
              </a:ext>
            </a:extLst>
          </p:cNvPr>
          <p:cNvSpPr txBox="1">
            <a:spLocks/>
          </p:cNvSpPr>
          <p:nvPr/>
        </p:nvSpPr>
        <p:spPr>
          <a:xfrm>
            <a:off x="2408859" y="1471049"/>
            <a:ext cx="2931367" cy="4801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#</a:t>
            </a:r>
            <a:r>
              <a:rPr lang="en-US" dirty="0" err="1"/>
              <a:t>TableauChat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9E5F7-7DDD-4AAF-B3BD-C93E059B0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26" y="2010059"/>
            <a:ext cx="2545641" cy="3829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48243-3FA9-435F-8937-EB3247CBA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36" y="2010059"/>
            <a:ext cx="2559661" cy="3899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B65B2-18C4-4533-8F41-5C0A53564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67" y="643812"/>
            <a:ext cx="827237" cy="82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B55C-2FF8-41F6-971B-3BA07A7A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</p:spPr>
        <p:txBody>
          <a:bodyPr/>
          <a:lstStyle/>
          <a:p>
            <a:r>
              <a:rPr lang="en-US" sz="4000" b="1" dirty="0"/>
              <a:t>On-Campus Tableau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232EA-342F-4034-92BA-1655DA81C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798"/>
            <a:ext cx="10515600" cy="44823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many folks here today attended our beginner/intermediate Tableau training in July?</a:t>
            </a:r>
          </a:p>
          <a:p>
            <a:pPr marL="0" indent="0">
              <a:buNone/>
            </a:pPr>
            <a:r>
              <a:rPr lang="en-US" dirty="0"/>
              <a:t>Benefits to offering this training program on campus: </a:t>
            </a:r>
          </a:p>
          <a:p>
            <a:pPr marL="0" indent="0">
              <a:buNone/>
            </a:pPr>
            <a:r>
              <a:rPr lang="en-US" sz="3600" b="1" dirty="0"/>
              <a:t>We have saved the campus approximately </a:t>
            </a:r>
            <a:r>
              <a:rPr lang="en-US" sz="3600" b="1" dirty="0">
                <a:solidFill>
                  <a:srgbClr val="FF0000"/>
                </a:solidFill>
              </a:rPr>
              <a:t>$60k</a:t>
            </a:r>
            <a:endParaRPr lang="en-US" sz="3600" b="1" dirty="0"/>
          </a:p>
          <a:p>
            <a:pPr marL="0" indent="0">
              <a:buNone/>
            </a:pPr>
            <a:r>
              <a:rPr lang="en-US" dirty="0"/>
              <a:t>Special thank you to: </a:t>
            </a:r>
          </a:p>
          <a:p>
            <a:pPr marL="0" indent="0">
              <a:buNone/>
            </a:pPr>
            <a:r>
              <a:rPr lang="en-US" dirty="0"/>
              <a:t>Staff Development and Professional Services for the use of computer lab classrooms – </a:t>
            </a:r>
            <a:r>
              <a:rPr lang="en-US" b="1" dirty="0"/>
              <a:t>Kelly Crabtree and her team</a:t>
            </a:r>
          </a:p>
          <a:p>
            <a:pPr marL="0" indent="0">
              <a:buNone/>
            </a:pPr>
            <a:r>
              <a:rPr lang="en-US" dirty="0" err="1"/>
              <a:t>AdminIT</a:t>
            </a:r>
            <a:r>
              <a:rPr lang="en-US" dirty="0"/>
              <a:t> resources to deploy demo version of Tableau to the classroom computers – </a:t>
            </a:r>
            <a:r>
              <a:rPr lang="en-US" b="1" dirty="0"/>
              <a:t>Nathan Benedicto and his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6BDAD-6053-4220-A1F3-C15387FC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8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3508-5805-4E8E-84E4-E6C9882B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242"/>
            <a:ext cx="10515600" cy="923330"/>
          </a:xfrm>
        </p:spPr>
        <p:txBody>
          <a:bodyPr/>
          <a:lstStyle/>
          <a:p>
            <a:r>
              <a:rPr lang="en-US" sz="6000" dirty="0"/>
              <a:t>“Tableau Day” - in the works!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303BB-20BC-4EE4-BD6B-15E7397E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982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Coordinating with the Med Center Tableau Users to: </a:t>
            </a:r>
          </a:p>
          <a:p>
            <a:r>
              <a:rPr lang="en-US" dirty="0"/>
              <a:t>Gather on campus and bring Tableau users of UC Davis together</a:t>
            </a:r>
          </a:p>
          <a:p>
            <a:r>
              <a:rPr lang="en-US" dirty="0"/>
              <a:t>Hold an event for Tableau users to: </a:t>
            </a:r>
          </a:p>
          <a:p>
            <a:pPr lvl="1"/>
            <a:r>
              <a:rPr lang="en-US" dirty="0"/>
              <a:t>Learn new tips and tricks</a:t>
            </a:r>
          </a:p>
          <a:p>
            <a:pPr lvl="1"/>
            <a:r>
              <a:rPr lang="en-US" dirty="0"/>
              <a:t>Gather and network</a:t>
            </a:r>
          </a:p>
          <a:p>
            <a:pPr lvl="1"/>
            <a:r>
              <a:rPr lang="en-US" dirty="0"/>
              <a:t>Showcase their work</a:t>
            </a:r>
          </a:p>
          <a:p>
            <a:pPr lvl="1"/>
            <a:r>
              <a:rPr lang="en-US" dirty="0"/>
              <a:t>Ask Tableau experts your tough Tableau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CEE80-FFC0-4473-8494-26F4B1B7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9A0-02D8-9B42-9D52-09ECB300D8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76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20160801" id="{E74E6C74-D019-F849-983D-B39A37F4EA4C}" vid="{2C760239-E6E0-FE4B-90CD-3C71475047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24785</TotalTime>
  <Words>432</Words>
  <Application>Microsoft Office PowerPoint</Application>
  <PresentationFormat>Widescreen</PresentationFormat>
  <Paragraphs>86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Proxima Nova</vt:lpstr>
      <vt:lpstr>Custom Design</vt:lpstr>
      <vt:lpstr>Welcome to Data and Donuts Transitioning to Tableau - Budget and Financial Aid</vt:lpstr>
      <vt:lpstr>Data and Donuts</vt:lpstr>
      <vt:lpstr>Welcome to Data and Donuts</vt:lpstr>
      <vt:lpstr>Today’s Presentations</vt:lpstr>
      <vt:lpstr>Cool Data Stuff…</vt:lpstr>
      <vt:lpstr>Quick Updates</vt:lpstr>
      <vt:lpstr>Slack Channels – let us hear from you!</vt:lpstr>
      <vt:lpstr>On-Campus Tableau Training</vt:lpstr>
      <vt:lpstr>“Tableau Day” - in the works!</vt:lpstr>
      <vt:lpstr>Tableau Prep Training Who’s interested?</vt:lpstr>
      <vt:lpstr>BYOD (Bring Your Own… Dashboards? Data? Donuts?)</vt:lpstr>
      <vt:lpstr>AggieData is Live! Check it out!</vt:lpstr>
      <vt:lpstr>Today’s Presentations</vt:lpstr>
      <vt:lpstr>Thank you! Stay in touch!</vt:lpstr>
      <vt:lpstr>A Sample of BI Partner Projects…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AggieDash Tableau Server at UC Davis</dc:title>
  <dc:creator>Nicholas Barbulesco</dc:creator>
  <cp:lastModifiedBy>Nicholas Barbulesco</cp:lastModifiedBy>
  <cp:revision>149</cp:revision>
  <dcterms:created xsi:type="dcterms:W3CDTF">2018-03-08T18:03:05Z</dcterms:created>
  <dcterms:modified xsi:type="dcterms:W3CDTF">2019-10-28T20:46:06Z</dcterms:modified>
</cp:coreProperties>
</file>